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8"/>
  </p:notesMasterIdLst>
  <p:sldIdLst>
    <p:sldId id="477" r:id="rId2"/>
    <p:sldId id="382" r:id="rId3"/>
    <p:sldId id="492" r:id="rId4"/>
    <p:sldId id="493" r:id="rId5"/>
    <p:sldId id="494" r:id="rId6"/>
    <p:sldId id="482" r:id="rId7"/>
    <p:sldId id="483" r:id="rId8"/>
    <p:sldId id="484" r:id="rId9"/>
    <p:sldId id="485" r:id="rId10"/>
    <p:sldId id="490" r:id="rId11"/>
    <p:sldId id="488" r:id="rId12"/>
    <p:sldId id="486" r:id="rId13"/>
    <p:sldId id="495" r:id="rId14"/>
    <p:sldId id="491" r:id="rId15"/>
    <p:sldId id="479" r:id="rId16"/>
    <p:sldId id="478" r:id="rId17"/>
  </p:sldIdLst>
  <p:sldSz cx="9144000" cy="6858000" type="screen4x3"/>
  <p:notesSz cx="6858000" cy="9144000"/>
  <p:defaultTextStyle>
    <a:defPPr>
      <a:defRPr lang="el-G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f" initials="S" lastIdx="2" clrIdx="0">
    <p:extLst>
      <p:ext uri="{19B8F6BF-5375-455C-9EA6-DF929625EA0E}">
        <p15:presenceInfo xmlns:p15="http://schemas.microsoft.com/office/powerpoint/2012/main" userId="Stef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A773B"/>
    <a:srgbClr val="9A9A9A"/>
    <a:srgbClr val="626262"/>
    <a:srgbClr val="007640"/>
    <a:srgbClr val="006600"/>
    <a:srgbClr val="1A741A"/>
    <a:srgbClr val="CC0066"/>
    <a:srgbClr val="467946"/>
    <a:srgbClr val="377A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Μεσαίο στυλ 2 - Έμφαση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78" autoAdjust="0"/>
    <p:restoredTop sz="99821" autoAdjust="0"/>
  </p:normalViewPr>
  <p:slideViewPr>
    <p:cSldViewPr>
      <p:cViewPr varScale="1">
        <p:scale>
          <a:sx n="49" d="100"/>
          <a:sy n="49" d="100"/>
        </p:scale>
        <p:origin x="42" y="5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1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DE907D5D-B862-4603-BDC1-897EB1F1BBA3}" type="datetimeFigureOut">
              <a:rPr lang="el-GR"/>
              <a:pPr>
                <a:defRPr/>
              </a:pPr>
              <a:t>21/9/2018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l-GR" noProof="0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 noProof="0"/>
              <a:t>Στυλ υποδείγματος κειμένου</a:t>
            </a:r>
          </a:p>
          <a:p>
            <a:pPr lvl="1"/>
            <a:r>
              <a:rPr lang="el-GR" noProof="0"/>
              <a:t>Δεύτερου επιπέδου</a:t>
            </a:r>
          </a:p>
          <a:p>
            <a:pPr lvl="2"/>
            <a:r>
              <a:rPr lang="el-GR" noProof="0"/>
              <a:t>Τρίτου επιπέδου</a:t>
            </a:r>
          </a:p>
          <a:p>
            <a:pPr lvl="3"/>
            <a:r>
              <a:rPr lang="el-GR" noProof="0"/>
              <a:t>Τέταρτου επιπέδου</a:t>
            </a:r>
          </a:p>
          <a:p>
            <a:pPr lvl="4"/>
            <a:r>
              <a:rPr lang="el-GR" noProof="0"/>
              <a:t>Πέμπτου επιπέδου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37CA324-4CBC-4F94-A8F9-4636621CB630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Θέση εικόνας διαφάνειας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Θέση σημειώσεων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l-GR"/>
          </a:p>
        </p:txBody>
      </p:sp>
      <p:sp>
        <p:nvSpPr>
          <p:cNvPr id="15363" name="Θέση αριθμού διαφάνειας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3D12F9-540A-4D60-A5EF-199E8BB6DD16}" type="slidenum">
              <a:rPr kumimoji="0" lang="el-G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 charset="0"/>
              </a:rPr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l-G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330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- Τίτλος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lIns="45720" tIns="0" rIns="45720" bIns="0" anchor="b">
            <a:scene3d>
              <a:camera prst="orthographicFront"/>
              <a:lightRig rig="soft" dir="t">
                <a:rot lat="0" lon="0" rev="17220000"/>
              </a:lightRig>
            </a:scene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lang="el-GR"/>
              <a:t>Kλικ για επεξεργασία του τίτλου</a:t>
            </a:r>
            <a:endParaRPr lang="en-US"/>
          </a:p>
        </p:txBody>
      </p:sp>
      <p:sp>
        <p:nvSpPr>
          <p:cNvPr id="9" name="8 - Υπότιτλος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 lang="en-US"/>
          </a:p>
        </p:txBody>
      </p:sp>
      <p:sp>
        <p:nvSpPr>
          <p:cNvPr id="4" name="1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21FB59-FB09-4B5F-AB9D-1E21C7B39FF1}" type="datetime1">
              <a:rPr lang="el-GR"/>
              <a:pPr>
                <a:defRPr/>
              </a:pPr>
              <a:t>21/9/2018</a:t>
            </a:fld>
            <a:endParaRPr lang="el-GR"/>
          </a:p>
        </p:txBody>
      </p:sp>
      <p:sp>
        <p:nvSpPr>
          <p:cNvPr id="5" name="2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6" name="22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336446-DE5D-44E2-B6E8-CA7799422363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Kλικ για επεξεργασία του τίτλου</a:t>
            </a:r>
            <a:endParaRPr lang="en-US"/>
          </a:p>
        </p:txBody>
      </p:sp>
      <p:sp>
        <p:nvSpPr>
          <p:cNvPr id="3" name="2 - Θέση κατακόρυφου κειμένου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Kλικ για επεξεργασία των στυλ του υποδείγματος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/>
          </a:p>
        </p:txBody>
      </p:sp>
      <p:sp>
        <p:nvSpPr>
          <p:cNvPr id="4" name="1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11627B-FC48-42B1-8175-7302FB1B5AD0}" type="datetime1">
              <a:rPr lang="el-GR"/>
              <a:pPr>
                <a:defRPr/>
              </a:pPr>
              <a:t>21/9/2018</a:t>
            </a:fld>
            <a:endParaRPr lang="el-GR"/>
          </a:p>
        </p:txBody>
      </p:sp>
      <p:sp>
        <p:nvSpPr>
          <p:cNvPr id="5" name="2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6" name="22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0628A9-9677-4B8D-B2EA-80C9565F25D1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Κατακόρυφος τίτλος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l-GR"/>
              <a:t>Kλικ για επεξεργασία του τίτλου</a:t>
            </a:r>
            <a:endParaRPr lang="en-US"/>
          </a:p>
        </p:txBody>
      </p:sp>
      <p:sp>
        <p:nvSpPr>
          <p:cNvPr id="3" name="2 - Θέση κατακόρυφου κειμένου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l-GR"/>
              <a:t>Kλικ για επεξεργασία των στυλ του υποδείγματος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/>
          </a:p>
        </p:txBody>
      </p:sp>
      <p:sp>
        <p:nvSpPr>
          <p:cNvPr id="4" name="1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B8D244-7AFB-4DE4-85B7-68948319B010}" type="datetime1">
              <a:rPr lang="el-GR"/>
              <a:pPr>
                <a:defRPr/>
              </a:pPr>
              <a:t>21/9/2018</a:t>
            </a:fld>
            <a:endParaRPr lang="el-GR"/>
          </a:p>
        </p:txBody>
      </p:sp>
      <p:sp>
        <p:nvSpPr>
          <p:cNvPr id="5" name="2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6" name="22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D9D8C0-4856-4095-8FFA-E74689862042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Αντι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Kλικ για επεξεργασία του τίτλου</a:t>
            </a:r>
            <a:endParaRPr lang="en-US"/>
          </a:p>
        </p:txBody>
      </p:sp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Kλικ για επεξεργασία των στυλ του υποδείγματος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/>
          </a:p>
        </p:txBody>
      </p:sp>
      <p:sp>
        <p:nvSpPr>
          <p:cNvPr id="4" name="1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AEA4BC-02B2-401B-A04E-DBD17D850A95}" type="datetime1">
              <a:rPr lang="el-GR"/>
              <a:pPr>
                <a:defRPr/>
              </a:pPr>
              <a:t>21/9/2018</a:t>
            </a:fld>
            <a:endParaRPr lang="el-GR"/>
          </a:p>
        </p:txBody>
      </p:sp>
      <p:sp>
        <p:nvSpPr>
          <p:cNvPr id="5" name="2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6" name="22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7DBA87-187F-44F7-AFF3-F389B097DD4B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l-GR"/>
              <a:t>Kλικ για επεξεργασία του τίτλου</a:t>
            </a:r>
            <a:endParaRPr lang="en-US"/>
          </a:p>
        </p:txBody>
      </p:sp>
      <p:sp>
        <p:nvSpPr>
          <p:cNvPr id="3" name="2 - Θέση κειμένου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l-GR"/>
              <a:t>Kλικ για επεξεργασία των στυλ του υποδείγματος</a:t>
            </a:r>
          </a:p>
        </p:txBody>
      </p:sp>
      <p:sp>
        <p:nvSpPr>
          <p:cNvPr id="4" name="1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575ED8-EFDD-45A9-804F-324671F5FB82}" type="datetime1">
              <a:rPr lang="el-GR"/>
              <a:pPr>
                <a:defRPr/>
              </a:pPr>
              <a:t>21/9/2018</a:t>
            </a:fld>
            <a:endParaRPr lang="el-GR"/>
          </a:p>
        </p:txBody>
      </p:sp>
      <p:sp>
        <p:nvSpPr>
          <p:cNvPr id="5" name="2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6" name="22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09B9E7-3201-4249-9744-69C3DE61D2B8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Kλικ για επεξεργασία του τίτλου</a:t>
            </a:r>
            <a:endParaRPr lang="en-US"/>
          </a:p>
        </p:txBody>
      </p:sp>
      <p:sp>
        <p:nvSpPr>
          <p:cNvPr id="3" name="2 - Θέση περιεχομένου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l-GR"/>
              <a:t>Kλικ για επεξεργασία των στυλ του υποδείγματος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/>
          </a:p>
        </p:txBody>
      </p:sp>
      <p:sp>
        <p:nvSpPr>
          <p:cNvPr id="4" name="3 - Θέση περιεχομένου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l-GR"/>
              <a:t>Kλικ για επεξεργασία των στυλ του υποδείγματος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/>
          </a:p>
        </p:txBody>
      </p:sp>
      <p:sp>
        <p:nvSpPr>
          <p:cNvPr id="5" name="1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4DF87B-83C0-4FC6-B754-2E412057E7B6}" type="datetime1">
              <a:rPr lang="el-GR"/>
              <a:pPr>
                <a:defRPr/>
              </a:pPr>
              <a:t>21/9/2018</a:t>
            </a:fld>
            <a:endParaRPr lang="el-GR"/>
          </a:p>
        </p:txBody>
      </p:sp>
      <p:sp>
        <p:nvSpPr>
          <p:cNvPr id="6" name="2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7" name="22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B84A56-0730-46D3-A4BE-9DD2E4EF6232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l-GR"/>
              <a:t>Kλικ για επεξεργασία του τίτλου</a:t>
            </a:r>
            <a:endParaRPr lang="en-US"/>
          </a:p>
        </p:txBody>
      </p:sp>
      <p:sp>
        <p:nvSpPr>
          <p:cNvPr id="3" name="2 - Θέση κειμένου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l-GR"/>
              <a:t>Kλικ για επεξεργασία των στυλ του υποδείγματος</a:t>
            </a:r>
          </a:p>
        </p:txBody>
      </p:sp>
      <p:sp>
        <p:nvSpPr>
          <p:cNvPr id="4" name="3 - Θέση κειμένου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l-GR"/>
              <a:t>Kλικ για επεξεργασία των στυλ του υποδείγματος</a:t>
            </a:r>
          </a:p>
        </p:txBody>
      </p:sp>
      <p:sp>
        <p:nvSpPr>
          <p:cNvPr id="5" name="4 - Θέση περιεχομένου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l-GR"/>
              <a:t>Kλικ για επεξεργασία των στυλ του υποδείγματος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/>
          </a:p>
        </p:txBody>
      </p:sp>
      <p:sp>
        <p:nvSpPr>
          <p:cNvPr id="6" name="5 - Θέση περιεχομένου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l-GR"/>
              <a:t>Kλικ για επεξεργασία των στυλ του υποδείγματος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/>
          </a:p>
        </p:txBody>
      </p:sp>
      <p:sp>
        <p:nvSpPr>
          <p:cNvPr id="7" name="1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9642A3-9C48-483D-8F73-A8BDDC4AB396}" type="datetime1">
              <a:rPr lang="el-GR"/>
              <a:pPr>
                <a:defRPr/>
              </a:pPr>
              <a:t>21/9/2018</a:t>
            </a:fld>
            <a:endParaRPr lang="el-GR"/>
          </a:p>
        </p:txBody>
      </p:sp>
      <p:sp>
        <p:nvSpPr>
          <p:cNvPr id="8" name="2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9" name="22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B39AD7-B1D9-4BA2-9844-CFDA39B79EFC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Kλικ για επεξεργασία του τίτλου</a:t>
            </a:r>
            <a:endParaRPr lang="en-US"/>
          </a:p>
        </p:txBody>
      </p:sp>
      <p:sp>
        <p:nvSpPr>
          <p:cNvPr id="3" name="1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6B4549-E14E-489F-A327-8B03BBEFE8CB}" type="datetime1">
              <a:rPr lang="el-GR"/>
              <a:pPr>
                <a:defRPr/>
              </a:pPr>
              <a:t>21/9/2018</a:t>
            </a:fld>
            <a:endParaRPr lang="el-GR"/>
          </a:p>
        </p:txBody>
      </p:sp>
      <p:sp>
        <p:nvSpPr>
          <p:cNvPr id="4" name="2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5" name="22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3A3B48-05D5-41AC-963E-2A068033E9C0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C0761B-5639-43F8-9B08-6F08E53D0975}" type="datetime1">
              <a:rPr lang="el-GR"/>
              <a:pPr>
                <a:defRPr/>
              </a:pPr>
              <a:t>21/9/2018</a:t>
            </a:fld>
            <a:endParaRPr lang="el-GR"/>
          </a:p>
        </p:txBody>
      </p:sp>
      <p:sp>
        <p:nvSpPr>
          <p:cNvPr id="3" name="2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4" name="22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E2C1AE-8EB7-4F1A-BFA3-62CE8AB80BAF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lang="el-GR"/>
              <a:t>Kλικ για επεξεργασία του τίτλου</a:t>
            </a:r>
            <a:endParaRPr lang="en-US"/>
          </a:p>
        </p:txBody>
      </p:sp>
      <p:sp>
        <p:nvSpPr>
          <p:cNvPr id="3" name="2 - Θέση κειμένου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l-GR"/>
              <a:t>Kλικ για επεξεργασία των στυλ του υποδείγματος</a:t>
            </a:r>
          </a:p>
        </p:txBody>
      </p:sp>
      <p:sp>
        <p:nvSpPr>
          <p:cNvPr id="4" name="3 - Θέση περιεχομένου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l-GR"/>
              <a:t>Kλικ για επεξεργασία των στυλ του υποδείγματος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/>
          </a:p>
        </p:txBody>
      </p:sp>
      <p:sp>
        <p:nvSpPr>
          <p:cNvPr id="5" name="1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D00BA9-4394-4375-88DC-AAE9BF0526EF}" type="datetime1">
              <a:rPr lang="el-GR"/>
              <a:pPr>
                <a:defRPr/>
              </a:pPr>
              <a:t>21/9/2018</a:t>
            </a:fld>
            <a:endParaRPr lang="el-GR"/>
          </a:p>
        </p:txBody>
      </p:sp>
      <p:sp>
        <p:nvSpPr>
          <p:cNvPr id="6" name="2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7" name="22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7B8DC3-64F8-4BB5-AA3B-F8A8B380DF96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lang="el-GR"/>
              <a:t>Kλικ για επεξεργασία του τίτλου</a:t>
            </a:r>
            <a:endParaRPr lang="en-US"/>
          </a:p>
        </p:txBody>
      </p:sp>
      <p:sp>
        <p:nvSpPr>
          <p:cNvPr id="3" name="2 - Θέση εικόνας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indent="0">
              <a:buNone/>
              <a:defRPr sz="3200"/>
            </a:lvl1pPr>
          </a:lstStyle>
          <a:p>
            <a:pPr lvl="0"/>
            <a:r>
              <a:rPr lang="el-GR" noProof="0"/>
              <a:t>Κάντε κλικ στο εικονίδιο για να προσθέσετε μια εικόνα</a:t>
            </a:r>
            <a:endParaRPr lang="en-US" noProof="0" dirty="0"/>
          </a:p>
        </p:txBody>
      </p:sp>
      <p:sp>
        <p:nvSpPr>
          <p:cNvPr id="4" name="3 - Θέση κειμένου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rIns="45720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l-GR"/>
              <a:t>Kλικ για επεξεργασία των στυλ του υποδείγματος</a:t>
            </a:r>
          </a:p>
        </p:txBody>
      </p:sp>
      <p:sp>
        <p:nvSpPr>
          <p:cNvPr id="5" name="1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B21F7C-91A6-45AE-A716-75DD14DD2F12}" type="datetime1">
              <a:rPr lang="el-GR"/>
              <a:pPr>
                <a:defRPr/>
              </a:pPr>
              <a:t>21/9/2018</a:t>
            </a:fld>
            <a:endParaRPr lang="el-GR"/>
          </a:p>
        </p:txBody>
      </p:sp>
      <p:sp>
        <p:nvSpPr>
          <p:cNvPr id="6" name="2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7" name="22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D13346-3854-448A-B0DD-312D94BE8DCE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5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21 - Θέση τίτλου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lang="el-GR" dirty="0" err="1"/>
              <a:t>Kλικ</a:t>
            </a:r>
            <a:r>
              <a:rPr lang="el-GR" dirty="0"/>
              <a:t> για επεξεργασία του τίτλου</a:t>
            </a:r>
            <a:endParaRPr lang="en-US" dirty="0"/>
          </a:p>
        </p:txBody>
      </p:sp>
      <p:sp>
        <p:nvSpPr>
          <p:cNvPr id="1027" name="12 - Θέση κειμένου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70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/>
              <a:t>Kλικ για επεξεργασία των στυλ του υποδείγματος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/>
          </a:p>
        </p:txBody>
      </p:sp>
      <p:sp>
        <p:nvSpPr>
          <p:cNvPr id="14" name="13 - Θέση ημερομηνίας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3F31366-12DA-476D-94E5-09F8AA92F44C}" type="datetime1">
              <a:rPr lang="el-GR"/>
              <a:pPr>
                <a:defRPr/>
              </a:pPr>
              <a:t>21/9/2018</a:t>
            </a:fld>
            <a:endParaRPr lang="el-GR"/>
          </a:p>
        </p:txBody>
      </p:sp>
      <p:sp>
        <p:nvSpPr>
          <p:cNvPr id="3" name="2 - Θέση υποσέλιδου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23" name="22 - Θέση αριθμού διαφάνειας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C845F76-1A3B-4658-99BB-DCAC634851FB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100" b="1" kern="120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Arial" charset="0"/>
        </a:defRPr>
      </a:lvl9pPr>
    </p:titleStyle>
    <p:bodyStyle>
      <a:lvl1pPr marL="547688" indent="-411163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SzPct val="65000"/>
        <a:buFont typeface="Wingdings 2" pitchFamily="18" charset="2"/>
        <a:buChar char="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363" indent="-28257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 2" pitchFamily="18" charset="2"/>
        <a:buChar char="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475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itchFamily="2" charset="2"/>
        <a:buChar char="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2550" indent="-18256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Font typeface="Wingdings 3" pitchFamily="18" charset="2"/>
        <a:buChar char="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4638" indent="-18256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 2" pitchFamily="18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F535CEB-0A52-4ECE-9632-D88384C8AF67}"/>
              </a:ext>
            </a:extLst>
          </p:cNvPr>
          <p:cNvSpPr txBox="1"/>
          <p:nvPr/>
        </p:nvSpPr>
        <p:spPr>
          <a:xfrm>
            <a:off x="-1404664" y="2313140"/>
            <a:ext cx="6840760" cy="553998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3000" dirty="0" smtClean="0">
                <a:solidFill>
                  <a:srgbClr val="2A773B"/>
                </a:solidFill>
                <a:latin typeface="BankGothic" panose="02000800000000000000" pitchFamily="2" charset="0"/>
              </a:rPr>
              <a:t>Low Voltage System</a:t>
            </a:r>
            <a:endParaRPr lang="el-GR" sz="3000" dirty="0">
              <a:solidFill>
                <a:srgbClr val="2A773B"/>
              </a:solidFill>
            </a:endParaRPr>
          </a:p>
        </p:txBody>
      </p:sp>
      <p:cxnSp>
        <p:nvCxnSpPr>
          <p:cNvPr id="15" name="Ευθεία γραμμή σύνδεσης 14">
            <a:extLst>
              <a:ext uri="{FF2B5EF4-FFF2-40B4-BE49-F238E27FC236}">
                <a16:creationId xmlns:a16="http://schemas.microsoft.com/office/drawing/2014/main" id="{7DDAB44C-9006-4C6C-B791-760E03345367}"/>
              </a:ext>
            </a:extLst>
          </p:cNvPr>
          <p:cNvCxnSpPr>
            <a:cxnSpLocks/>
          </p:cNvCxnSpPr>
          <p:nvPr/>
        </p:nvCxnSpPr>
        <p:spPr>
          <a:xfrm>
            <a:off x="1119245" y="3429000"/>
            <a:ext cx="4676891" cy="0"/>
          </a:xfrm>
          <a:prstGeom prst="line">
            <a:avLst/>
          </a:prstGeom>
          <a:ln>
            <a:noFill/>
          </a:ln>
          <a:effectLst>
            <a:outerShdw blurRad="152400" dist="63500" dir="2700000" sx="70000" sy="70000" algn="tl" rotWithShape="0">
              <a:srgbClr val="000000">
                <a:alpha val="50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8C31CEC-FB3A-4CE4-B41E-8B02C71BB11F}"/>
              </a:ext>
            </a:extLst>
          </p:cNvPr>
          <p:cNvSpPr txBox="1"/>
          <p:nvPr/>
        </p:nvSpPr>
        <p:spPr>
          <a:xfrm>
            <a:off x="-1404664" y="2848868"/>
            <a:ext cx="6840760" cy="2492990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3200" dirty="0" smtClean="0">
                <a:solidFill>
                  <a:srgbClr val="9A9A9A"/>
                </a:solidFill>
                <a:latin typeface="Bank Gothic" panose="02000504040000020004" pitchFamily="2" charset="0"/>
              </a:rPr>
              <a:t>Basilis Amoiridis</a:t>
            </a:r>
            <a:endParaRPr lang="en-US" sz="3200" dirty="0">
              <a:solidFill>
                <a:srgbClr val="9A9A9A"/>
              </a:solidFill>
              <a:latin typeface="Bank Gothic" panose="02000504040000020004" pitchFamily="2" charset="0"/>
            </a:endParaRPr>
          </a:p>
          <a:p>
            <a:pPr algn="r"/>
            <a:r>
              <a:rPr lang="en-US" sz="2400" dirty="0" smtClean="0">
                <a:solidFill>
                  <a:srgbClr val="9A9A9A"/>
                </a:solidFill>
                <a:latin typeface="Bank Gothic" panose="02000504040000020004" pitchFamily="2" charset="0"/>
              </a:rPr>
              <a:t>Sokratis Koseoglou</a:t>
            </a:r>
            <a:endParaRPr lang="en-US" sz="2400" dirty="0">
              <a:solidFill>
                <a:srgbClr val="9A9A9A"/>
              </a:solidFill>
              <a:latin typeface="Bank Gothic" panose="02000504040000020004" pitchFamily="2" charset="0"/>
            </a:endParaRPr>
          </a:p>
          <a:p>
            <a:pPr algn="r"/>
            <a:r>
              <a:rPr lang="en-US" sz="2400" dirty="0">
                <a:solidFill>
                  <a:srgbClr val="9A9A9A"/>
                </a:solidFill>
                <a:latin typeface="Bank Gothic" panose="02000504040000020004" pitchFamily="2" charset="0"/>
              </a:rPr>
              <a:t>.</a:t>
            </a:r>
          </a:p>
          <a:p>
            <a:pPr algn="r"/>
            <a:r>
              <a:rPr lang="en-US" sz="2400" dirty="0">
                <a:solidFill>
                  <a:srgbClr val="9A9A9A"/>
                </a:solidFill>
                <a:latin typeface="Bank Gothic" panose="02000504040000020004" pitchFamily="2" charset="0"/>
              </a:rPr>
              <a:t>.</a:t>
            </a:r>
          </a:p>
          <a:p>
            <a:pPr algn="r"/>
            <a:r>
              <a:rPr lang="en-US" sz="2400" dirty="0">
                <a:solidFill>
                  <a:srgbClr val="9A9A9A"/>
                </a:solidFill>
                <a:latin typeface="Bank Gothic" panose="02000504040000020004" pitchFamily="2" charset="0"/>
              </a:rPr>
              <a:t>.</a:t>
            </a:r>
          </a:p>
          <a:p>
            <a:pPr algn="r"/>
            <a:endParaRPr lang="en-US" sz="2400" dirty="0">
              <a:solidFill>
                <a:srgbClr val="9A9A9A"/>
              </a:solidFill>
              <a:latin typeface="Bank Gothic" panose="02000504040000020004" pitchFamily="2" charset="0"/>
            </a:endParaRPr>
          </a:p>
        </p:txBody>
      </p:sp>
      <p:cxnSp>
        <p:nvCxnSpPr>
          <p:cNvPr id="3" name="Ευθεία γραμμή σύνδεσης 2">
            <a:extLst>
              <a:ext uri="{FF2B5EF4-FFF2-40B4-BE49-F238E27FC236}">
                <a16:creationId xmlns:a16="http://schemas.microsoft.com/office/drawing/2014/main" id="{0301F9AB-77D2-4078-B083-04B26AC6015E}"/>
              </a:ext>
            </a:extLst>
          </p:cNvPr>
          <p:cNvCxnSpPr>
            <a:cxnSpLocks/>
          </p:cNvCxnSpPr>
          <p:nvPr/>
        </p:nvCxnSpPr>
        <p:spPr>
          <a:xfrm>
            <a:off x="1619672" y="2848868"/>
            <a:ext cx="3816424" cy="0"/>
          </a:xfrm>
          <a:prstGeom prst="line">
            <a:avLst/>
          </a:prstGeom>
          <a:ln>
            <a:solidFill>
              <a:srgbClr val="2A773B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783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A3CF8F66-43C2-4751-90A9-A92345C2796E}"/>
              </a:ext>
            </a:extLst>
          </p:cNvPr>
          <p:cNvSpPr txBox="1"/>
          <p:nvPr/>
        </p:nvSpPr>
        <p:spPr>
          <a:xfrm>
            <a:off x="1763688" y="663079"/>
            <a:ext cx="69847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Internal Resistance PCB</a:t>
            </a:r>
            <a:endParaRPr lang="el-GR" sz="2500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Lt BT" panose="020B0607020203060204" pitchFamily="34" charset="0"/>
            </a:endParaRPr>
          </a:p>
        </p:txBody>
      </p:sp>
      <p:sp>
        <p:nvSpPr>
          <p:cNvPr id="22" name="3 - Τίτλος">
            <a:extLst>
              <a:ext uri="{FF2B5EF4-FFF2-40B4-BE49-F238E27FC236}">
                <a16:creationId xmlns:a16="http://schemas.microsoft.com/office/drawing/2014/main" id="{C43C1673-F32E-4848-AB5B-B9D6741860C2}"/>
              </a:ext>
            </a:extLst>
          </p:cNvPr>
          <p:cNvSpPr txBox="1">
            <a:spLocks/>
          </p:cNvSpPr>
          <p:nvPr/>
        </p:nvSpPr>
        <p:spPr>
          <a:xfrm>
            <a:off x="918686" y="116632"/>
            <a:ext cx="7829576" cy="989034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Low Voltage System</a:t>
            </a:r>
            <a:endParaRPr lang="el-GR" sz="36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Md BT" panose="020B080702020306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9552" y="1105666"/>
            <a:ext cx="64807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u="sng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DAC (Digital-to-Analog Converter)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1856173"/>
            <a:ext cx="47525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T</a:t>
            </a:r>
            <a:r>
              <a:rPr lang="en-US" sz="2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h</a:t>
            </a:r>
            <a:r>
              <a:rPr lang="en-US" sz="25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e classic way…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47" y="2571754"/>
            <a:ext cx="3953746" cy="198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789040"/>
            <a:ext cx="24003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4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A3CF8F66-43C2-4751-90A9-A92345C2796E}"/>
              </a:ext>
            </a:extLst>
          </p:cNvPr>
          <p:cNvSpPr txBox="1"/>
          <p:nvPr/>
        </p:nvSpPr>
        <p:spPr>
          <a:xfrm>
            <a:off x="1763688" y="663079"/>
            <a:ext cx="69847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Internal Resistance PCB</a:t>
            </a:r>
            <a:endParaRPr lang="el-GR" sz="2500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Lt BT" panose="020B0607020203060204" pitchFamily="34" charset="0"/>
            </a:endParaRPr>
          </a:p>
        </p:txBody>
      </p:sp>
      <p:sp>
        <p:nvSpPr>
          <p:cNvPr id="22" name="3 - Τίτλος">
            <a:extLst>
              <a:ext uri="{FF2B5EF4-FFF2-40B4-BE49-F238E27FC236}">
                <a16:creationId xmlns:a16="http://schemas.microsoft.com/office/drawing/2014/main" id="{C43C1673-F32E-4848-AB5B-B9D6741860C2}"/>
              </a:ext>
            </a:extLst>
          </p:cNvPr>
          <p:cNvSpPr txBox="1">
            <a:spLocks/>
          </p:cNvSpPr>
          <p:nvPr/>
        </p:nvSpPr>
        <p:spPr>
          <a:xfrm>
            <a:off x="918686" y="116632"/>
            <a:ext cx="7829576" cy="989034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Low Voltage System</a:t>
            </a:r>
            <a:endParaRPr lang="el-GR" sz="36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Md BT" panose="020B080702020306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9552" y="1105666"/>
            <a:ext cx="64807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u="sng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DAC (Digital-to-Analog Converter)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1856173"/>
            <a:ext cx="53285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The other way… PWM for Analog Output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571754"/>
            <a:ext cx="3810000" cy="3472037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97915" y="3284984"/>
            <a:ext cx="3293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918686" y="3861048"/>
            <a:ext cx="3293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97915" y="4437112"/>
            <a:ext cx="341404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97915" y="5085184"/>
            <a:ext cx="341404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97915" y="5661248"/>
            <a:ext cx="355163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185402" y="2937873"/>
            <a:ext cx="6480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0V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211960" y="3550514"/>
            <a:ext cx="10081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1.25V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211960" y="4149682"/>
            <a:ext cx="8640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2.5V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185402" y="4839808"/>
            <a:ext cx="9425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3.75V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85402" y="5423022"/>
            <a:ext cx="12305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5V</a:t>
            </a:r>
          </a:p>
        </p:txBody>
      </p:sp>
      <p:sp>
        <p:nvSpPr>
          <p:cNvPr id="35" name="Down Arrow 34"/>
          <p:cNvSpPr/>
          <p:nvPr/>
        </p:nvSpPr>
        <p:spPr>
          <a:xfrm>
            <a:off x="6532205" y="4027568"/>
            <a:ext cx="732319" cy="8122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175" y="2321529"/>
            <a:ext cx="2952381" cy="163852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4979612"/>
            <a:ext cx="1724879" cy="136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93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9" grpId="0"/>
      <p:bldP spid="30" grpId="0"/>
      <p:bldP spid="31" grpId="0"/>
      <p:bldP spid="32" grpId="0"/>
      <p:bldP spid="33" grpId="0"/>
      <p:bldP spid="3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A3CF8F66-43C2-4751-90A9-A92345C2796E}"/>
              </a:ext>
            </a:extLst>
          </p:cNvPr>
          <p:cNvSpPr txBox="1"/>
          <p:nvPr/>
        </p:nvSpPr>
        <p:spPr>
          <a:xfrm>
            <a:off x="1763688" y="663079"/>
            <a:ext cx="69847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Internal Resistance PCB</a:t>
            </a:r>
            <a:endParaRPr lang="el-GR" sz="2500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Lt BT" panose="020B0607020203060204" pitchFamily="34" charset="0"/>
            </a:endParaRPr>
          </a:p>
        </p:txBody>
      </p:sp>
      <p:sp>
        <p:nvSpPr>
          <p:cNvPr id="22" name="3 - Τίτλος">
            <a:extLst>
              <a:ext uri="{FF2B5EF4-FFF2-40B4-BE49-F238E27FC236}">
                <a16:creationId xmlns:a16="http://schemas.microsoft.com/office/drawing/2014/main" id="{C43C1673-F32E-4848-AB5B-B9D6741860C2}"/>
              </a:ext>
            </a:extLst>
          </p:cNvPr>
          <p:cNvSpPr txBox="1">
            <a:spLocks/>
          </p:cNvSpPr>
          <p:nvPr/>
        </p:nvSpPr>
        <p:spPr>
          <a:xfrm>
            <a:off x="918686" y="116632"/>
            <a:ext cx="7829576" cy="989034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Low Voltage System</a:t>
            </a:r>
            <a:endParaRPr lang="el-GR" sz="36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Md BT" panose="020B080702020306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05666"/>
            <a:ext cx="4752528" cy="2981741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757340" y="1071675"/>
            <a:ext cx="504056" cy="9531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1318" y="663079"/>
            <a:ext cx="27363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PWM with RC filter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947" y="2149687"/>
            <a:ext cx="3744416" cy="3943422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7956376" y="6021288"/>
            <a:ext cx="360040" cy="3600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524126" y="6381328"/>
            <a:ext cx="12241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800ms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51318" y="4139492"/>
            <a:ext cx="37444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High Rise Time Delay...</a:t>
            </a:r>
          </a:p>
        </p:txBody>
      </p:sp>
    </p:spTree>
    <p:extLst>
      <p:ext uri="{BB962C8B-B14F-4D97-AF65-F5344CB8AC3E}">
        <p14:creationId xmlns:p14="http://schemas.microsoft.com/office/powerpoint/2010/main" val="124506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A3CF8F66-43C2-4751-90A9-A92345C2796E}"/>
              </a:ext>
            </a:extLst>
          </p:cNvPr>
          <p:cNvSpPr txBox="1"/>
          <p:nvPr/>
        </p:nvSpPr>
        <p:spPr>
          <a:xfrm>
            <a:off x="1763688" y="663079"/>
            <a:ext cx="69847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Internal Resistance PCB</a:t>
            </a:r>
            <a:endParaRPr lang="el-GR" sz="2500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Lt BT" panose="020B0607020203060204" pitchFamily="34" charset="0"/>
            </a:endParaRPr>
          </a:p>
        </p:txBody>
      </p:sp>
      <p:sp>
        <p:nvSpPr>
          <p:cNvPr id="22" name="3 - Τίτλος">
            <a:extLst>
              <a:ext uri="{FF2B5EF4-FFF2-40B4-BE49-F238E27FC236}">
                <a16:creationId xmlns:a16="http://schemas.microsoft.com/office/drawing/2014/main" id="{C43C1673-F32E-4848-AB5B-B9D6741860C2}"/>
              </a:ext>
            </a:extLst>
          </p:cNvPr>
          <p:cNvSpPr txBox="1">
            <a:spLocks/>
          </p:cNvSpPr>
          <p:nvPr/>
        </p:nvSpPr>
        <p:spPr>
          <a:xfrm>
            <a:off x="918686" y="116632"/>
            <a:ext cx="7829576" cy="989034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Low Voltage System</a:t>
            </a:r>
            <a:endParaRPr lang="el-GR" sz="36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Md BT" panose="020B080702020306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12776"/>
            <a:ext cx="6516009" cy="29290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3873" y="4341791"/>
            <a:ext cx="74168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Time delay problem solved by adding a BJT switch which will close after 800ms…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043608" y="2492896"/>
            <a:ext cx="1656184" cy="18488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43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A3CF8F66-43C2-4751-90A9-A92345C2796E}"/>
              </a:ext>
            </a:extLst>
          </p:cNvPr>
          <p:cNvSpPr txBox="1"/>
          <p:nvPr/>
        </p:nvSpPr>
        <p:spPr>
          <a:xfrm>
            <a:off x="1763688" y="663079"/>
            <a:ext cx="69847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Internal Resistance PCB</a:t>
            </a:r>
            <a:endParaRPr lang="el-GR" sz="2500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Lt BT" panose="020B0607020203060204" pitchFamily="34" charset="0"/>
            </a:endParaRPr>
          </a:p>
        </p:txBody>
      </p:sp>
      <p:sp>
        <p:nvSpPr>
          <p:cNvPr id="22" name="3 - Τίτλος">
            <a:extLst>
              <a:ext uri="{FF2B5EF4-FFF2-40B4-BE49-F238E27FC236}">
                <a16:creationId xmlns:a16="http://schemas.microsoft.com/office/drawing/2014/main" id="{C43C1673-F32E-4848-AB5B-B9D6741860C2}"/>
              </a:ext>
            </a:extLst>
          </p:cNvPr>
          <p:cNvSpPr txBox="1">
            <a:spLocks/>
          </p:cNvSpPr>
          <p:nvPr/>
        </p:nvSpPr>
        <p:spPr>
          <a:xfrm>
            <a:off x="918686" y="116632"/>
            <a:ext cx="7829576" cy="989034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Low Voltage System</a:t>
            </a:r>
            <a:endParaRPr lang="el-GR" sz="36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Md BT" panose="020B080702020306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0843" y="1345932"/>
            <a:ext cx="39604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Weekend Goals…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59632" y="2060848"/>
            <a:ext cx="51845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LCD display and Start Button adding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59632" y="2697888"/>
            <a:ext cx="34298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PCB design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59632" y="3333223"/>
            <a:ext cx="42484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Excel Creation</a:t>
            </a:r>
          </a:p>
        </p:txBody>
      </p:sp>
    </p:spTree>
    <p:extLst>
      <p:ext uri="{BB962C8B-B14F-4D97-AF65-F5344CB8AC3E}">
        <p14:creationId xmlns:p14="http://schemas.microsoft.com/office/powerpoint/2010/main" val="201242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>
            <a:extLst>
              <a:ext uri="{FF2B5EF4-FFF2-40B4-BE49-F238E27FC236}">
                <a16:creationId xmlns:a16="http://schemas.microsoft.com/office/drawing/2014/main" id="{5760C001-8449-4710-A084-9E4CBC9BA2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146" y="2596141"/>
            <a:ext cx="2241782" cy="22417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F817FD-5C4C-467F-95EC-F13CFE00777B}"/>
              </a:ext>
            </a:extLst>
          </p:cNvPr>
          <p:cNvSpPr txBox="1"/>
          <p:nvPr/>
        </p:nvSpPr>
        <p:spPr>
          <a:xfrm>
            <a:off x="3131840" y="3717032"/>
            <a:ext cx="4536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UESTIONS</a:t>
            </a:r>
            <a:endParaRPr lang="el-GR" sz="54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 Gothic" panose="020005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82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21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Εικόνα 15">
            <a:extLst>
              <a:ext uri="{FF2B5EF4-FFF2-40B4-BE49-F238E27FC236}">
                <a16:creationId xmlns:a16="http://schemas.microsoft.com/office/drawing/2014/main" id="{CD653765-C50F-4086-A70F-F8E82D19D9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301" y="3140968"/>
            <a:ext cx="530732" cy="613524"/>
          </a:xfrm>
          <a:prstGeom prst="rect">
            <a:avLst/>
          </a:prstGeom>
        </p:spPr>
      </p:pic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BC813CA2-96E0-47E7-AAB5-9C4EC9FE58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140968"/>
            <a:ext cx="544271" cy="629174"/>
          </a:xfrm>
          <a:prstGeom prst="rect">
            <a:avLst/>
          </a:prstGeom>
        </p:spPr>
      </p:pic>
      <p:pic>
        <p:nvPicPr>
          <p:cNvPr id="18" name="Εικόνα 17">
            <a:extLst>
              <a:ext uri="{FF2B5EF4-FFF2-40B4-BE49-F238E27FC236}">
                <a16:creationId xmlns:a16="http://schemas.microsoft.com/office/drawing/2014/main" id="{498429C3-BE92-4410-BCC5-6E910A7696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655" y="3140968"/>
            <a:ext cx="530731" cy="613525"/>
          </a:xfrm>
          <a:prstGeom prst="rect">
            <a:avLst/>
          </a:prstGeom>
        </p:spPr>
      </p:pic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9E2CBD7D-E655-42E3-8E92-60CBFE60E1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625" y="3103507"/>
            <a:ext cx="530732" cy="613525"/>
          </a:xfrm>
          <a:prstGeom prst="rect">
            <a:avLst/>
          </a:prstGeom>
        </p:spPr>
      </p:pic>
      <p:pic>
        <p:nvPicPr>
          <p:cNvPr id="20" name="Εικόνα 19">
            <a:extLst>
              <a:ext uri="{FF2B5EF4-FFF2-40B4-BE49-F238E27FC236}">
                <a16:creationId xmlns:a16="http://schemas.microsoft.com/office/drawing/2014/main" id="{BFCFA372-6F3A-41A5-A929-1184D0CD35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86" y="3107693"/>
            <a:ext cx="530732" cy="613524"/>
          </a:xfrm>
          <a:prstGeom prst="rect">
            <a:avLst/>
          </a:prstGeom>
        </p:spPr>
      </p:pic>
      <p:cxnSp>
        <p:nvCxnSpPr>
          <p:cNvPr id="24" name="Ευθεία γραμμή σύνδεσης 23">
            <a:extLst>
              <a:ext uri="{FF2B5EF4-FFF2-40B4-BE49-F238E27FC236}">
                <a16:creationId xmlns:a16="http://schemas.microsoft.com/office/drawing/2014/main" id="{AA3CD5C5-B5D1-4647-923C-5647BA9CF246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187624" cy="0"/>
          </a:xfrm>
          <a:prstGeom prst="line">
            <a:avLst/>
          </a:prstGeom>
          <a:ln>
            <a:solidFill>
              <a:srgbClr val="00764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0A7BB94-7815-4B4B-8CEC-E9F9C5A90274}"/>
              </a:ext>
            </a:extLst>
          </p:cNvPr>
          <p:cNvSpPr txBox="1"/>
          <p:nvPr/>
        </p:nvSpPr>
        <p:spPr>
          <a:xfrm>
            <a:off x="701824" y="407707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nk Gothic" panose="02000504040000020004" pitchFamily="2" charset="0"/>
              </a:rPr>
              <a:t>Part One</a:t>
            </a:r>
            <a:endParaRPr lang="el-GR" dirty="0"/>
          </a:p>
        </p:txBody>
      </p:sp>
      <p:cxnSp>
        <p:nvCxnSpPr>
          <p:cNvPr id="26" name="Ευθεία γραμμή σύνδεσης 25">
            <a:extLst>
              <a:ext uri="{FF2B5EF4-FFF2-40B4-BE49-F238E27FC236}">
                <a16:creationId xmlns:a16="http://schemas.microsoft.com/office/drawing/2014/main" id="{34885182-4E3D-44BA-9F81-AD425520E5A6}"/>
              </a:ext>
            </a:extLst>
          </p:cNvPr>
          <p:cNvCxnSpPr/>
          <p:nvPr/>
        </p:nvCxnSpPr>
        <p:spPr>
          <a:xfrm>
            <a:off x="1576452" y="3429000"/>
            <a:ext cx="1403648" cy="0"/>
          </a:xfrm>
          <a:prstGeom prst="line">
            <a:avLst/>
          </a:prstGeom>
          <a:ln>
            <a:solidFill>
              <a:srgbClr val="00764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2B8316A-29DD-42AC-B0B9-B6381001176E}"/>
              </a:ext>
            </a:extLst>
          </p:cNvPr>
          <p:cNvSpPr txBox="1"/>
          <p:nvPr/>
        </p:nvSpPr>
        <p:spPr>
          <a:xfrm>
            <a:off x="2267744" y="406778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nk Gothic" panose="02000504040000020004" pitchFamily="2" charset="0"/>
              </a:rPr>
              <a:t>Part Two</a:t>
            </a:r>
            <a:endParaRPr lang="el-GR" dirty="0"/>
          </a:p>
        </p:txBody>
      </p:sp>
      <p:cxnSp>
        <p:nvCxnSpPr>
          <p:cNvPr id="28" name="Ευθεία γραμμή σύνδεσης 27">
            <a:extLst>
              <a:ext uri="{FF2B5EF4-FFF2-40B4-BE49-F238E27FC236}">
                <a16:creationId xmlns:a16="http://schemas.microsoft.com/office/drawing/2014/main" id="{2F58E87B-6617-4ACA-A869-4DD708401857}"/>
              </a:ext>
            </a:extLst>
          </p:cNvPr>
          <p:cNvCxnSpPr/>
          <p:nvPr/>
        </p:nvCxnSpPr>
        <p:spPr>
          <a:xfrm>
            <a:off x="3131840" y="3429000"/>
            <a:ext cx="1403648" cy="0"/>
          </a:xfrm>
          <a:prstGeom prst="line">
            <a:avLst/>
          </a:prstGeom>
          <a:ln>
            <a:solidFill>
              <a:srgbClr val="00764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822A7BF-BC66-4CF4-ACA4-EAFE5B764607}"/>
              </a:ext>
            </a:extLst>
          </p:cNvPr>
          <p:cNvSpPr txBox="1"/>
          <p:nvPr/>
        </p:nvSpPr>
        <p:spPr>
          <a:xfrm>
            <a:off x="3923928" y="400506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nk Gothic" panose="02000504040000020004" pitchFamily="2" charset="0"/>
              </a:rPr>
              <a:t>Part Three</a:t>
            </a:r>
            <a:endParaRPr lang="el-GR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70B31D-9B85-456E-84DF-CCB4771F61BD}"/>
              </a:ext>
            </a:extLst>
          </p:cNvPr>
          <p:cNvSpPr txBox="1"/>
          <p:nvPr/>
        </p:nvSpPr>
        <p:spPr>
          <a:xfrm>
            <a:off x="5652120" y="399577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nk Gothic" panose="02000504040000020004" pitchFamily="2" charset="0"/>
              </a:rPr>
              <a:t>Part Four</a:t>
            </a:r>
            <a:endParaRPr lang="el-G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B5913E-4A8C-43A4-BF87-D8D6424F44A4}"/>
              </a:ext>
            </a:extLst>
          </p:cNvPr>
          <p:cNvSpPr txBox="1"/>
          <p:nvPr/>
        </p:nvSpPr>
        <p:spPr>
          <a:xfrm>
            <a:off x="7236296" y="399577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nk Gothic" panose="02000504040000020004" pitchFamily="2" charset="0"/>
              </a:rPr>
              <a:t>Part Five</a:t>
            </a:r>
            <a:endParaRPr lang="el-GR" dirty="0"/>
          </a:p>
        </p:txBody>
      </p:sp>
      <p:cxnSp>
        <p:nvCxnSpPr>
          <p:cNvPr id="32" name="Ευθεία γραμμή σύνδεσης 31">
            <a:extLst>
              <a:ext uri="{FF2B5EF4-FFF2-40B4-BE49-F238E27FC236}">
                <a16:creationId xmlns:a16="http://schemas.microsoft.com/office/drawing/2014/main" id="{CFFE011C-EAC4-4781-81CD-A168229A3603}"/>
              </a:ext>
            </a:extLst>
          </p:cNvPr>
          <p:cNvCxnSpPr/>
          <p:nvPr/>
        </p:nvCxnSpPr>
        <p:spPr>
          <a:xfrm>
            <a:off x="4752528" y="3429000"/>
            <a:ext cx="1403648" cy="0"/>
          </a:xfrm>
          <a:prstGeom prst="line">
            <a:avLst/>
          </a:prstGeom>
          <a:ln>
            <a:solidFill>
              <a:srgbClr val="00764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Ευθεία γραμμή σύνδεσης 32">
            <a:extLst>
              <a:ext uri="{FF2B5EF4-FFF2-40B4-BE49-F238E27FC236}">
                <a16:creationId xmlns:a16="http://schemas.microsoft.com/office/drawing/2014/main" id="{330141BA-0585-4EE3-B586-EF9FDE431AB0}"/>
              </a:ext>
            </a:extLst>
          </p:cNvPr>
          <p:cNvCxnSpPr/>
          <p:nvPr/>
        </p:nvCxnSpPr>
        <p:spPr>
          <a:xfrm>
            <a:off x="6480720" y="3429000"/>
            <a:ext cx="1403648" cy="0"/>
          </a:xfrm>
          <a:prstGeom prst="line">
            <a:avLst/>
          </a:prstGeom>
          <a:ln>
            <a:solidFill>
              <a:srgbClr val="00764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3CF8F66-43C2-4751-90A9-A92345C2796E}"/>
              </a:ext>
            </a:extLst>
          </p:cNvPr>
          <p:cNvSpPr txBox="1"/>
          <p:nvPr/>
        </p:nvSpPr>
        <p:spPr>
          <a:xfrm>
            <a:off x="1763688" y="663079"/>
            <a:ext cx="69847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Presentation Chronicle</a:t>
            </a:r>
            <a:endParaRPr lang="el-GR" sz="2500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Lt BT" panose="020B0607020203060204" pitchFamily="34" charset="0"/>
            </a:endParaRPr>
          </a:p>
        </p:txBody>
      </p:sp>
      <p:sp>
        <p:nvSpPr>
          <p:cNvPr id="22" name="3 - Τίτλος">
            <a:extLst>
              <a:ext uri="{FF2B5EF4-FFF2-40B4-BE49-F238E27FC236}">
                <a16:creationId xmlns:a16="http://schemas.microsoft.com/office/drawing/2014/main" id="{C43C1673-F32E-4848-AB5B-B9D6741860C2}"/>
              </a:ext>
            </a:extLst>
          </p:cNvPr>
          <p:cNvSpPr txBox="1">
            <a:spLocks/>
          </p:cNvSpPr>
          <p:nvPr/>
        </p:nvSpPr>
        <p:spPr>
          <a:xfrm>
            <a:off x="918686" y="116632"/>
            <a:ext cx="7829576" cy="989034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Low Voltage System</a:t>
            </a:r>
            <a:endParaRPr lang="el-GR" sz="36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Md BT" panose="020B08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11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9" grpId="0"/>
      <p:bldP spid="30" grpId="0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A3CF8F66-43C2-4751-90A9-A92345C2796E}"/>
              </a:ext>
            </a:extLst>
          </p:cNvPr>
          <p:cNvSpPr txBox="1"/>
          <p:nvPr/>
        </p:nvSpPr>
        <p:spPr>
          <a:xfrm>
            <a:off x="1763688" y="663079"/>
            <a:ext cx="69847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Internal Resistance PCB</a:t>
            </a:r>
            <a:endParaRPr lang="el-GR" sz="2500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Lt BT" panose="020B0607020203060204" pitchFamily="34" charset="0"/>
            </a:endParaRPr>
          </a:p>
        </p:txBody>
      </p:sp>
      <p:sp>
        <p:nvSpPr>
          <p:cNvPr id="22" name="3 - Τίτλος">
            <a:extLst>
              <a:ext uri="{FF2B5EF4-FFF2-40B4-BE49-F238E27FC236}">
                <a16:creationId xmlns:a16="http://schemas.microsoft.com/office/drawing/2014/main" id="{C43C1673-F32E-4848-AB5B-B9D6741860C2}"/>
              </a:ext>
            </a:extLst>
          </p:cNvPr>
          <p:cNvSpPr txBox="1">
            <a:spLocks/>
          </p:cNvSpPr>
          <p:nvPr/>
        </p:nvSpPr>
        <p:spPr>
          <a:xfrm>
            <a:off x="918686" y="116632"/>
            <a:ext cx="7829576" cy="989034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Low Voltage System</a:t>
            </a:r>
            <a:endParaRPr lang="el-GR" sz="36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Md BT" panose="020B080702020306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494" y="1685119"/>
            <a:ext cx="3941346" cy="24482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7159" y="2286007"/>
            <a:ext cx="41044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Low weight-to-volume ratio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1144552"/>
            <a:ext cx="56166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Lithium Polymer Battery (LiPo)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7159" y="3644872"/>
            <a:ext cx="40980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Small </a:t>
            </a:r>
            <a:r>
              <a:rPr lang="en-US" sz="2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Life Cycle</a:t>
            </a:r>
            <a:endParaRPr lang="en-US" sz="2500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 Gothic" panose="02000504040000020004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7159" y="3140968"/>
            <a:ext cx="37507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High </a:t>
            </a:r>
            <a:r>
              <a:rPr lang="en-US" sz="25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Cost</a:t>
            </a:r>
            <a:endParaRPr lang="en-US" sz="25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 Gothic" panose="020005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33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A3CF8F66-43C2-4751-90A9-A92345C2796E}"/>
              </a:ext>
            </a:extLst>
          </p:cNvPr>
          <p:cNvSpPr txBox="1"/>
          <p:nvPr/>
        </p:nvSpPr>
        <p:spPr>
          <a:xfrm>
            <a:off x="1763688" y="663079"/>
            <a:ext cx="69847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Internal Resistance PCB</a:t>
            </a:r>
            <a:endParaRPr lang="el-GR" sz="2500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Lt BT" panose="020B0607020203060204" pitchFamily="34" charset="0"/>
            </a:endParaRPr>
          </a:p>
        </p:txBody>
      </p:sp>
      <p:sp>
        <p:nvSpPr>
          <p:cNvPr id="22" name="3 - Τίτλος">
            <a:extLst>
              <a:ext uri="{FF2B5EF4-FFF2-40B4-BE49-F238E27FC236}">
                <a16:creationId xmlns:a16="http://schemas.microsoft.com/office/drawing/2014/main" id="{C43C1673-F32E-4848-AB5B-B9D6741860C2}"/>
              </a:ext>
            </a:extLst>
          </p:cNvPr>
          <p:cNvSpPr txBox="1">
            <a:spLocks/>
          </p:cNvSpPr>
          <p:nvPr/>
        </p:nvSpPr>
        <p:spPr>
          <a:xfrm>
            <a:off x="918686" y="116632"/>
            <a:ext cx="7829576" cy="989034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Low Voltage System</a:t>
            </a:r>
            <a:endParaRPr lang="el-GR" sz="36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Md BT" panose="020B080702020306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4725144"/>
            <a:ext cx="4267796" cy="14384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613654"/>
            <a:ext cx="2439715" cy="21431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9552" y="1136600"/>
            <a:ext cx="3600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How we think it is…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35190" y="4248090"/>
            <a:ext cx="25965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How it actually is…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51920" y="1688475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V</a:t>
            </a:r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BATT </a:t>
            </a: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= V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+</a:t>
            </a:r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 </a:t>
            </a: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- </a:t>
            </a: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 V</a:t>
            </a:r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-</a:t>
            </a: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3528" y="4977928"/>
            <a:ext cx="36724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V</a:t>
            </a:r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BATT </a:t>
            </a: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 = V</a:t>
            </a:r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oc </a:t>
            </a: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 + I</a:t>
            </a:r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batt*</a:t>
            </a: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 R</a:t>
            </a:r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int </a:t>
            </a:r>
            <a:r>
              <a:rPr 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 </a:t>
            </a: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+V</a:t>
            </a:r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RC</a:t>
            </a:r>
          </a:p>
        </p:txBody>
      </p:sp>
    </p:spTree>
    <p:extLst>
      <p:ext uri="{BB962C8B-B14F-4D97-AF65-F5344CB8AC3E}">
        <p14:creationId xmlns:p14="http://schemas.microsoft.com/office/powerpoint/2010/main" val="306239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A3CF8F66-43C2-4751-90A9-A92345C2796E}"/>
              </a:ext>
            </a:extLst>
          </p:cNvPr>
          <p:cNvSpPr txBox="1"/>
          <p:nvPr/>
        </p:nvSpPr>
        <p:spPr>
          <a:xfrm>
            <a:off x="1763688" y="663079"/>
            <a:ext cx="69847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Internal Resistance PCB</a:t>
            </a:r>
            <a:endParaRPr lang="el-GR" sz="2500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Lt BT" panose="020B0607020203060204" pitchFamily="34" charset="0"/>
            </a:endParaRPr>
          </a:p>
        </p:txBody>
      </p:sp>
      <p:sp>
        <p:nvSpPr>
          <p:cNvPr id="22" name="3 - Τίτλος">
            <a:extLst>
              <a:ext uri="{FF2B5EF4-FFF2-40B4-BE49-F238E27FC236}">
                <a16:creationId xmlns:a16="http://schemas.microsoft.com/office/drawing/2014/main" id="{C43C1673-F32E-4848-AB5B-B9D6741860C2}"/>
              </a:ext>
            </a:extLst>
          </p:cNvPr>
          <p:cNvSpPr txBox="1">
            <a:spLocks/>
          </p:cNvSpPr>
          <p:nvPr/>
        </p:nvSpPr>
        <p:spPr>
          <a:xfrm>
            <a:off x="918686" y="116632"/>
            <a:ext cx="7829576" cy="989034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Low Voltage System</a:t>
            </a:r>
            <a:endParaRPr lang="el-GR" sz="36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Md BT" panose="020B080702020306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86" y="1652113"/>
            <a:ext cx="5761195" cy="27337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520" y="1157596"/>
            <a:ext cx="42939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Voltage Drop Curve…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95536" y="3284984"/>
            <a:ext cx="792088" cy="1800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411849" y="4077072"/>
            <a:ext cx="279832" cy="5760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0" y="5085184"/>
            <a:ext cx="10801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V</a:t>
            </a:r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Rinternal</a:t>
            </a:r>
            <a:endParaRPr lang="en-US" sz="25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 Gothic" panose="02000504040000020004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3100" y="4659347"/>
            <a:ext cx="10801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V</a:t>
            </a:r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RC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3347864" y="2204864"/>
            <a:ext cx="1296144" cy="24482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330991" y="4649098"/>
            <a:ext cx="31852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Open circuit steady-state</a:t>
            </a:r>
          </a:p>
        </p:txBody>
      </p:sp>
    </p:spTree>
    <p:extLst>
      <p:ext uri="{BB962C8B-B14F-4D97-AF65-F5344CB8AC3E}">
        <p14:creationId xmlns:p14="http://schemas.microsoft.com/office/powerpoint/2010/main" val="4706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A3CF8F66-43C2-4751-90A9-A92345C2796E}"/>
              </a:ext>
            </a:extLst>
          </p:cNvPr>
          <p:cNvSpPr txBox="1"/>
          <p:nvPr/>
        </p:nvSpPr>
        <p:spPr>
          <a:xfrm>
            <a:off x="1763688" y="663079"/>
            <a:ext cx="69847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Internal Resistance PCB</a:t>
            </a:r>
            <a:endParaRPr lang="el-GR" sz="2500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Lt BT" panose="020B0607020203060204" pitchFamily="34" charset="0"/>
            </a:endParaRPr>
          </a:p>
        </p:txBody>
      </p:sp>
      <p:sp>
        <p:nvSpPr>
          <p:cNvPr id="22" name="3 - Τίτλος">
            <a:extLst>
              <a:ext uri="{FF2B5EF4-FFF2-40B4-BE49-F238E27FC236}">
                <a16:creationId xmlns:a16="http://schemas.microsoft.com/office/drawing/2014/main" id="{C43C1673-F32E-4848-AB5B-B9D6741860C2}"/>
              </a:ext>
            </a:extLst>
          </p:cNvPr>
          <p:cNvSpPr txBox="1">
            <a:spLocks/>
          </p:cNvSpPr>
          <p:nvPr/>
        </p:nvSpPr>
        <p:spPr>
          <a:xfrm>
            <a:off x="918686" y="116632"/>
            <a:ext cx="7829576" cy="989034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Low Voltage System</a:t>
            </a:r>
            <a:endParaRPr lang="el-GR" sz="36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Md BT" panose="020B080702020306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556793"/>
            <a:ext cx="6944694" cy="352839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6346277" y="2408116"/>
            <a:ext cx="0" cy="5168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314109" y="3171073"/>
            <a:ext cx="0" cy="4391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256076" y="3205962"/>
            <a:ext cx="40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I</a:t>
            </a:r>
            <a:r>
              <a:rPr lang="en-US" sz="10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65685" y="2140739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I</a:t>
            </a:r>
            <a:r>
              <a:rPr lang="en-US" sz="10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45284" y="244087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I</a:t>
            </a:r>
            <a:r>
              <a:rPr lang="en-US" sz="10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D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5584908" y="2174094"/>
            <a:ext cx="593603" cy="3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628529" y="5533651"/>
            <a:ext cx="21962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I</a:t>
            </a:r>
            <a:r>
              <a:rPr lang="en-US" sz="10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D </a:t>
            </a:r>
            <a:r>
              <a:rPr lang="en-US" sz="25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 = V</a:t>
            </a:r>
            <a:r>
              <a:rPr lang="en-US" sz="10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LOAD</a:t>
            </a:r>
            <a:r>
              <a:rPr lang="en-US" sz="25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 / R</a:t>
            </a:r>
            <a:r>
              <a:rPr lang="en-US" sz="10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LOAD</a:t>
            </a:r>
            <a:r>
              <a:rPr lang="en-US" sz="25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83568" y="5536312"/>
            <a:ext cx="9361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V</a:t>
            </a:r>
            <a:r>
              <a:rPr lang="en-US" sz="14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control</a:t>
            </a:r>
            <a:endParaRPr lang="en-US" sz="2500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 Gothic" panose="02000504040000020004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19672" y="5536312"/>
            <a:ext cx="8559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= V</a:t>
            </a:r>
            <a:r>
              <a:rPr lang="en-US" sz="14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in-</a:t>
            </a:r>
            <a:endParaRPr lang="en-US" sz="2500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 Gothic" panose="02000504040000020004" pitchFamily="2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427723" y="5536312"/>
            <a:ext cx="16561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 = V</a:t>
            </a:r>
            <a:r>
              <a:rPr lang="en-US" sz="14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load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43608" y="663079"/>
            <a:ext cx="30402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V</a:t>
            </a:r>
            <a:r>
              <a:rPr lang="en-US" sz="14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BATT </a:t>
            </a:r>
            <a:r>
              <a:rPr lang="en-US" sz="25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 = V</a:t>
            </a:r>
            <a:r>
              <a:rPr lang="en-US" sz="14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OC</a:t>
            </a:r>
            <a:r>
              <a:rPr lang="en-US" sz="25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 + I</a:t>
            </a:r>
            <a:r>
              <a:rPr lang="en-US" sz="14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D</a:t>
            </a:r>
            <a:r>
              <a:rPr lang="en-US" sz="25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 * R</a:t>
            </a:r>
            <a:r>
              <a:rPr lang="en-US" sz="14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IN</a:t>
            </a:r>
            <a:r>
              <a:rPr lang="en-US" sz="25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 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3059832" y="332656"/>
            <a:ext cx="0" cy="330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547664" y="332656"/>
            <a:ext cx="0" cy="330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2396012" y="332656"/>
            <a:ext cx="0" cy="330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28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19" grpId="0"/>
      <p:bldP spid="26" grpId="0"/>
      <p:bldP spid="27" grpId="0"/>
      <p:bldP spid="29" grpId="0"/>
      <p:bldP spid="30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A3CF8F66-43C2-4751-90A9-A92345C2796E}"/>
              </a:ext>
            </a:extLst>
          </p:cNvPr>
          <p:cNvSpPr txBox="1"/>
          <p:nvPr/>
        </p:nvSpPr>
        <p:spPr>
          <a:xfrm>
            <a:off x="1763688" y="663079"/>
            <a:ext cx="69847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Internal Resistance PCB</a:t>
            </a:r>
            <a:endParaRPr lang="el-GR" sz="2500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Lt BT" panose="020B0607020203060204" pitchFamily="34" charset="0"/>
            </a:endParaRPr>
          </a:p>
        </p:txBody>
      </p:sp>
      <p:sp>
        <p:nvSpPr>
          <p:cNvPr id="22" name="3 - Τίτλος">
            <a:extLst>
              <a:ext uri="{FF2B5EF4-FFF2-40B4-BE49-F238E27FC236}">
                <a16:creationId xmlns:a16="http://schemas.microsoft.com/office/drawing/2014/main" id="{C43C1673-F32E-4848-AB5B-B9D6741860C2}"/>
              </a:ext>
            </a:extLst>
          </p:cNvPr>
          <p:cNvSpPr txBox="1">
            <a:spLocks/>
          </p:cNvSpPr>
          <p:nvPr/>
        </p:nvSpPr>
        <p:spPr>
          <a:xfrm>
            <a:off x="918686" y="116632"/>
            <a:ext cx="7829576" cy="989034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Low Voltage System</a:t>
            </a:r>
            <a:endParaRPr lang="el-GR" sz="36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Md BT" panose="020B080702020306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652113"/>
            <a:ext cx="6480720" cy="38555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5536" y="919069"/>
            <a:ext cx="33123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pSpice Simulation…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3068960"/>
            <a:ext cx="381053" cy="1524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4221088"/>
            <a:ext cx="381053" cy="1524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633" y="3629771"/>
            <a:ext cx="381053" cy="1524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149" y="2916539"/>
            <a:ext cx="400106" cy="1524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3411441"/>
            <a:ext cx="400106" cy="1524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149" y="3864462"/>
            <a:ext cx="400106" cy="15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84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A3CF8F66-43C2-4751-90A9-A92345C2796E}"/>
              </a:ext>
            </a:extLst>
          </p:cNvPr>
          <p:cNvSpPr txBox="1"/>
          <p:nvPr/>
        </p:nvSpPr>
        <p:spPr>
          <a:xfrm>
            <a:off x="1763688" y="663079"/>
            <a:ext cx="69847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Internal Resistance PCB</a:t>
            </a:r>
            <a:endParaRPr lang="el-GR" sz="2500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Lt BT" panose="020B0607020203060204" pitchFamily="34" charset="0"/>
            </a:endParaRPr>
          </a:p>
        </p:txBody>
      </p:sp>
      <p:sp>
        <p:nvSpPr>
          <p:cNvPr id="22" name="3 - Τίτλος">
            <a:extLst>
              <a:ext uri="{FF2B5EF4-FFF2-40B4-BE49-F238E27FC236}">
                <a16:creationId xmlns:a16="http://schemas.microsoft.com/office/drawing/2014/main" id="{C43C1673-F32E-4848-AB5B-B9D6741860C2}"/>
              </a:ext>
            </a:extLst>
          </p:cNvPr>
          <p:cNvSpPr txBox="1">
            <a:spLocks/>
          </p:cNvSpPr>
          <p:nvPr/>
        </p:nvSpPr>
        <p:spPr>
          <a:xfrm>
            <a:off x="918686" y="116632"/>
            <a:ext cx="7829576" cy="989034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Low Voltage System</a:t>
            </a:r>
            <a:endParaRPr lang="el-GR" sz="36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Md BT" panose="020B080702020306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9552" y="1105666"/>
            <a:ext cx="64807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u="sng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ADC (Analog-to-Digital Converter)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129167"/>
            <a:ext cx="3019846" cy="11526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010" y="2129167"/>
            <a:ext cx="3571875" cy="3895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9552" y="3573016"/>
            <a:ext cx="43924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10bit – 16bit ADCs</a:t>
            </a:r>
          </a:p>
          <a:p>
            <a:r>
              <a:rPr lang="en-US" sz="25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2^n – 1 Comparators</a:t>
            </a:r>
          </a:p>
          <a:p>
            <a:r>
              <a:rPr lang="en-US" sz="25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Vref/2^n = 1 LSB  </a:t>
            </a:r>
          </a:p>
          <a:p>
            <a:endParaRPr lang="en-US" sz="2500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 Gothic" panose="020005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08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A3CF8F66-43C2-4751-90A9-A92345C2796E}"/>
              </a:ext>
            </a:extLst>
          </p:cNvPr>
          <p:cNvSpPr txBox="1"/>
          <p:nvPr/>
        </p:nvSpPr>
        <p:spPr>
          <a:xfrm>
            <a:off x="1763688" y="663079"/>
            <a:ext cx="69847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Internal Resistance PCB</a:t>
            </a:r>
            <a:endParaRPr lang="el-GR" sz="2500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Lt BT" panose="020B0607020203060204" pitchFamily="34" charset="0"/>
            </a:endParaRPr>
          </a:p>
        </p:txBody>
      </p:sp>
      <p:sp>
        <p:nvSpPr>
          <p:cNvPr id="22" name="3 - Τίτλος">
            <a:extLst>
              <a:ext uri="{FF2B5EF4-FFF2-40B4-BE49-F238E27FC236}">
                <a16:creationId xmlns:a16="http://schemas.microsoft.com/office/drawing/2014/main" id="{C43C1673-F32E-4848-AB5B-B9D6741860C2}"/>
              </a:ext>
            </a:extLst>
          </p:cNvPr>
          <p:cNvSpPr txBox="1">
            <a:spLocks/>
          </p:cNvSpPr>
          <p:nvPr/>
        </p:nvSpPr>
        <p:spPr>
          <a:xfrm>
            <a:off x="918686" y="116632"/>
            <a:ext cx="7829576" cy="989034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Low Voltage System</a:t>
            </a:r>
            <a:endParaRPr lang="el-GR" sz="36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Md BT" panose="020B080702020306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3328" y="1140133"/>
            <a:ext cx="55255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Our MCU (Microcontroller Unit)…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28" y="1655045"/>
            <a:ext cx="3951748" cy="29290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3328" y="4526550"/>
            <a:ext cx="34374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Aristuino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44008" y="1777529"/>
            <a:ext cx="36001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10bit ADC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44008" y="2414925"/>
            <a:ext cx="388792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Which means…</a:t>
            </a:r>
          </a:p>
          <a:p>
            <a:r>
              <a:rPr lang="en-US" sz="25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5/2^10 = 4.8mV</a:t>
            </a:r>
          </a:p>
          <a:p>
            <a:r>
              <a:rPr lang="en-US" sz="25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R = V/I = 4.8m/8A= 0.6m</a:t>
            </a:r>
            <a:r>
              <a:rPr lang="el-GR" sz="25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Ω</a:t>
            </a:r>
            <a:r>
              <a:rPr lang="en-US" sz="25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4008" y="3855717"/>
            <a:ext cx="453926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12bit ADC…</a:t>
            </a:r>
          </a:p>
          <a:p>
            <a:r>
              <a:rPr lang="en-US" sz="25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5/2^12 = 1.2mV</a:t>
            </a:r>
          </a:p>
          <a:p>
            <a:r>
              <a:rPr lang="en-US" sz="25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R = V/I = </a:t>
            </a:r>
            <a:r>
              <a:rPr lang="el-GR" sz="25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1.2</a:t>
            </a:r>
            <a:r>
              <a:rPr lang="en-US" sz="25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mV/8A = 0.15m</a:t>
            </a:r>
            <a:r>
              <a:rPr lang="el-GR" sz="25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Ω</a:t>
            </a:r>
            <a:endParaRPr lang="en-US" sz="2500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 Gothic" panose="020005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85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Αποκορύφωμα">
  <a:themeElements>
    <a:clrScheme name="Αποκορύφωμα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Αποκορύφωμα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Αποκορύφωμα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r">
          <a:defRPr sz="2500" dirty="0" smtClean="0">
            <a:solidFill>
              <a:srgbClr val="0066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Bank Gothic" panose="02000504040000020004" pitchFamily="2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3409</TotalTime>
  <Words>292</Words>
  <Application>Microsoft Office PowerPoint</Application>
  <PresentationFormat>On-screen Show (4:3)</PresentationFormat>
  <Paragraphs>90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Arial</vt:lpstr>
      <vt:lpstr>Bank Gothic</vt:lpstr>
      <vt:lpstr>BankGothic</vt:lpstr>
      <vt:lpstr>BankGothic Lt BT</vt:lpstr>
      <vt:lpstr>BankGothic Md BT</vt:lpstr>
      <vt:lpstr>Book Antiqua</vt:lpstr>
      <vt:lpstr>Calibri</vt:lpstr>
      <vt:lpstr>Lucida Sans</vt:lpstr>
      <vt:lpstr>Times New Roman</vt:lpstr>
      <vt:lpstr>Wingdings</vt:lpstr>
      <vt:lpstr>Wingdings 2</vt:lpstr>
      <vt:lpstr>Wingdings 3</vt:lpstr>
      <vt:lpstr>Αποκορύφωμα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Διαφάνεια 1</dc:title>
  <dc:creator>hlgarage</dc:creator>
  <cp:lastModifiedBy>Sokratis Koseoglou</cp:lastModifiedBy>
  <cp:revision>302</cp:revision>
  <dcterms:created xsi:type="dcterms:W3CDTF">2015-05-21T15:51:21Z</dcterms:created>
  <dcterms:modified xsi:type="dcterms:W3CDTF">2018-09-21T11:16:03Z</dcterms:modified>
</cp:coreProperties>
</file>